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tableStyles" Target="tableStyle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sr-Latn-R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8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5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8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8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2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33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36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77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180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21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2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266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8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269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310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2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313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77320" y="2376000"/>
            <a:ext cx="3603240" cy="179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7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MIS</a:t>
            </a:r>
            <a:br/>
            <a:endParaRPr lang="sr-Latn-RS" sz="72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877320" y="3172680"/>
            <a:ext cx="6153480" cy="482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2400" b="0" strike="noStrike" cap="all" spc="-1">
                <a:solidFill>
                  <a:srgbClr val="ACD433"/>
                </a:solidFill>
                <a:latin typeface="Century Gothic"/>
                <a:ea typeface="DejaVu Sans"/>
              </a:rPr>
              <a:t>Migrant integration system</a:t>
            </a:r>
            <a:endParaRPr lang="sr-Latn-RS" sz="2400" b="0" strike="noStrike" spc="-1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936000" y="3694680"/>
            <a:ext cx="981504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sr-Latn-RS" sz="1800" b="0" i="1" strike="noStrike" spc="-1">
                <a:solidFill>
                  <a:srgbClr val="FFFFFF"/>
                </a:solidFill>
                <a:latin typeface="Century Gothic"/>
                <a:ea typeface="DejaVu Sans"/>
              </a:rPr>
              <a:t>Marketing plan za projekat MIS</a:t>
            </a:r>
            <a:endParaRPr lang="sr-Latn-R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sr-Latn-R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163080" y="800280"/>
            <a:ext cx="12027960" cy="13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sr-Latn-RS" sz="4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Marketinške aktivnosti</a:t>
            </a:r>
            <a:endParaRPr lang="sr-Latn-RS" sz="4200" b="0" strike="noStrike" spc="-1">
              <a:latin typeface="Arial"/>
            </a:endParaRPr>
          </a:p>
        </p:txBody>
      </p:sp>
      <p:sp>
        <p:nvSpPr>
          <p:cNvPr id="377" name="CustomShape 2"/>
          <p:cNvSpPr/>
          <p:nvPr/>
        </p:nvSpPr>
        <p:spPr>
          <a:xfrm>
            <a:off x="304920" y="2189520"/>
            <a:ext cx="4735080" cy="38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Marketin</a:t>
            </a:r>
            <a:r>
              <a:rPr lang="en-U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g</a:t>
            </a: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 plan će biti kontrolisan u cilju praćenja uspešnosti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Koristiće se SEO optimizacija u kombinaciji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entury Gothic"/>
                <a:ea typeface="DejaVu Sans"/>
              </a:rPr>
              <a:t>i</a:t>
            </a: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 sa Google Analytics tehnologijom kako bi se pratila efikasnost u vidu broja posetilaca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Na taj način će na kraju reklamiranja proizvoda biti omogućena precizna procena urađenog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endParaRPr lang="sr-Latn-RS" sz="1600" b="0" strike="noStrike" spc="-1" dirty="0">
              <a:latin typeface="Arial"/>
            </a:endParaRPr>
          </a:p>
        </p:txBody>
      </p:sp>
      <p:pic>
        <p:nvPicPr>
          <p:cNvPr id="378" name="Picture 377"/>
          <p:cNvPicPr/>
          <p:nvPr/>
        </p:nvPicPr>
        <p:blipFill>
          <a:blip r:embed="rId2"/>
          <a:stretch/>
        </p:blipFill>
        <p:spPr>
          <a:xfrm>
            <a:off x="5033160" y="2021760"/>
            <a:ext cx="6728760" cy="359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4014000" y="1332000"/>
            <a:ext cx="3815280" cy="198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sr-Latn-RS" sz="6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Pitanja?</a:t>
            </a:r>
            <a:endParaRPr lang="sr-Latn-RS" sz="6600" b="0" strike="noStrike" spc="-1">
              <a:latin typeface="Arial"/>
            </a:endParaRPr>
          </a:p>
        </p:txBody>
      </p:sp>
      <p:sp>
        <p:nvSpPr>
          <p:cNvPr id="380" name="CustomShape 2"/>
          <p:cNvSpPr/>
          <p:nvPr/>
        </p:nvSpPr>
        <p:spPr>
          <a:xfrm>
            <a:off x="536760" y="4018320"/>
            <a:ext cx="8824680" cy="1614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Divjak Marko 0084/2017</a:t>
            </a:r>
            <a:endParaRPr lang="sr-Latn-RS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Mitić Natalija 0085/2017</a:t>
            </a:r>
            <a:endParaRPr lang="sr-Latn-R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46200" y="452880"/>
            <a:ext cx="9403560" cy="13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sr-Latn-RS" sz="4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SADRŽAJ</a:t>
            </a:r>
            <a:br/>
            <a:endParaRPr lang="sr-Latn-RS" sz="42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3400" y="20530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O koordinatoru projekta</a:t>
            </a:r>
            <a:endParaRPr lang="sr-Latn-R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Apstrakt projekta</a:t>
            </a:r>
            <a:endParaRPr lang="sr-Latn-R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Analiza tržišta</a:t>
            </a:r>
            <a:endParaRPr lang="sr-Latn-R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Značaj projekta</a:t>
            </a:r>
            <a:endParaRPr lang="sr-Latn-RS" sz="2000" b="0" strike="noStrike" spc="-1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sr-Latn-RS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Marketinške aktivnosti</a:t>
            </a:r>
            <a:endParaRPr lang="sr-Latn-RS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82320" y="898200"/>
            <a:ext cx="4819680" cy="804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3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O koordinatoru projekta</a:t>
            </a:r>
            <a:endParaRPr lang="sr-Latn-RS" sz="3600" b="0" strike="noStrike" spc="-1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360000" y="2088000"/>
            <a:ext cx="5400000" cy="410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Koordinator projekta MIS je Elektrotehnički fakultet u Beogradu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Sa tradicijom dugom 72 godine ima veliko iskustvo sa izradom i upravljanjem velikim projektima od značaja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Misija fakulteta je obrazovati studente koji će nositi tehnološki i društveni razvoj Srbije kroz nastavu elektrotehnike i računarstva, stvarati nova znanja kroz međunarodno priznata istraživanja, biti ustanova visokih akademskih vrednosti i etičkih kriterijuma, mesto kritičkog razmišljanja i jednakosti svih članova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Vizija fakulteta je da kao vodeća srpska visokoškolska i istraživačka ustanova bude integrisana i konkurent u evropskom visokoobrazovnom i istraživačkom prostoru</a:t>
            </a:r>
            <a:endParaRPr lang="sr-Latn-RS" sz="1600" b="0" strike="noStrike" spc="-1">
              <a:latin typeface="Arial"/>
            </a:endParaRPr>
          </a:p>
        </p:txBody>
      </p:sp>
      <p:pic>
        <p:nvPicPr>
          <p:cNvPr id="360" name="Content Placeholder 6"/>
          <p:cNvPicPr/>
          <p:nvPr/>
        </p:nvPicPr>
        <p:blipFill>
          <a:blip r:embed="rId2"/>
          <a:stretch/>
        </p:blipFill>
        <p:spPr>
          <a:xfrm>
            <a:off x="6224040" y="2016000"/>
            <a:ext cx="5511960" cy="2917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60000" y="497160"/>
            <a:ext cx="5605200" cy="101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3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Apstrakt projekta</a:t>
            </a:r>
            <a:endParaRPr lang="sr-Latn-RS" sz="3600" b="0" strike="noStrike" spc="-1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04920" y="2189520"/>
            <a:ext cx="5671080" cy="38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Tokom poslednjih nekoliko godina može se primetiti porast u broju migranata, a posebno izbeglica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Najveći problem je nemogućnost vođenja evidencije, odnosno registrovanja migranata čime im nije omogućena potpuna integracija u društvo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Projekat MIS predstavlja jedinstveno rešenje ovog dualnog problema, doprinoseći što većoj, boljoj i bržoj integraciji migranata u društvo i državu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Glavni fokus MIS projekta jeste na poboljšanju privatnog i poslovnog aspekta života migranata</a:t>
            </a:r>
            <a:endParaRPr lang="sr-Latn-RS" sz="1600" b="0" strike="noStrike" spc="-1" dirty="0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Sistem se sastoji od softvera za registraciju i kreiranje identifikacionih kartica</a:t>
            </a:r>
            <a:r>
              <a:rPr lang="en-U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, </a:t>
            </a:r>
            <a:r>
              <a:rPr lang="en-US" sz="1600" b="0" strike="noStrike" spc="-1" dirty="0" err="1">
                <a:solidFill>
                  <a:srgbClr val="FFFFFF"/>
                </a:solidFill>
                <a:latin typeface="Century Gothic"/>
                <a:ea typeface="DejaVu Sans"/>
              </a:rPr>
              <a:t>kao</a:t>
            </a:r>
            <a:r>
              <a:rPr lang="sr-Latn-RS" sz="16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 i od veb portala koji stoji na usluzi korisnicima identifikacionih kartica</a:t>
            </a:r>
            <a:endParaRPr lang="sr-Latn-RS" sz="1600" b="0" strike="noStrike" spc="-1" dirty="0">
              <a:latin typeface="Arial"/>
            </a:endParaRPr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6284520" y="2197800"/>
            <a:ext cx="5451120" cy="363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32000" y="0"/>
            <a:ext cx="3979440" cy="14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3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Analiza tržišta</a:t>
            </a:r>
            <a:endParaRPr lang="sr-Latn-RS" sz="3600" b="0" strike="noStrike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892840" y="1737360"/>
            <a:ext cx="4258800" cy="395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Cilj analize tržišta je da odgovori na neka od sledećih pitanja:</a:t>
            </a:r>
            <a:endParaRPr lang="sr-Latn-R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 su potencijalni korisnici?</a:t>
            </a:r>
            <a:endParaRPr lang="sr-Latn-R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Koliko ih ima?</a:t>
            </a:r>
            <a:endParaRPr lang="sr-Latn-R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Koliko su spremni da plate za rešenje problema?</a:t>
            </a:r>
            <a:endParaRPr lang="sr-Latn-R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 je glavna konkurencija?</a:t>
            </a:r>
            <a:endParaRPr lang="sr-Latn-RS" sz="1600" b="0" strike="noStrike" spc="-1">
              <a:latin typeface="Arial"/>
            </a:endParaRPr>
          </a:p>
          <a:p>
            <a:pPr marL="432000" lvl="1" indent="-216000">
              <a:lnSpc>
                <a:spcPct val="10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Koji su najveći izazovi uspeha? </a:t>
            </a:r>
            <a:endParaRPr lang="sr-Latn-RS" sz="1600" b="0" strike="noStrike" spc="-1">
              <a:latin typeface="Arial"/>
            </a:endParaRPr>
          </a:p>
        </p:txBody>
      </p:sp>
      <p:pic>
        <p:nvPicPr>
          <p:cNvPr id="366" name="Picture 365"/>
          <p:cNvPicPr/>
          <p:nvPr/>
        </p:nvPicPr>
        <p:blipFill>
          <a:blip r:embed="rId2"/>
          <a:stretch/>
        </p:blipFill>
        <p:spPr>
          <a:xfrm>
            <a:off x="576000" y="1800000"/>
            <a:ext cx="4535640" cy="453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32000" y="0"/>
            <a:ext cx="9432000" cy="14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3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Analiza tržišta – potencijalni kupci</a:t>
            </a:r>
            <a:endParaRPr lang="sr-Latn-RS" sz="3600" b="0" strike="noStrike" spc="-1">
              <a:latin typeface="Arial"/>
            </a:endParaRPr>
          </a:p>
        </p:txBody>
      </p:sp>
      <p:graphicFrame>
        <p:nvGraphicFramePr>
          <p:cNvPr id="368" name="Table 2"/>
          <p:cNvGraphicFramePr/>
          <p:nvPr/>
        </p:nvGraphicFramePr>
        <p:xfrm>
          <a:off x="1140840" y="1842840"/>
          <a:ext cx="8953920" cy="4229280"/>
        </p:xfrm>
        <a:graphic>
          <a:graphicData uri="http://schemas.openxmlformats.org/drawingml/2006/table">
            <a:tbl>
              <a:tblPr/>
              <a:tblGrid>
                <a:gridCol w="4476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6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Država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Broj prihvaćenih migranata u 2017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SAD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1,127,200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Nemačka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860,100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Velika Britanija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342,200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Španija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324,100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Kanada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286,500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Francuska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258,900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Australija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218,100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Italija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216,900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628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Holandija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141,500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700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Švedska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132,200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32000" y="0"/>
            <a:ext cx="9432000" cy="1446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3600" b="0" i="1" strike="noStrike" spc="-1">
                <a:solidFill>
                  <a:srgbClr val="EBEBEB"/>
                </a:solidFill>
                <a:latin typeface="Century Gothic"/>
                <a:ea typeface="DejaVu Sans"/>
              </a:rPr>
              <a:t>Analiza tržišta</a:t>
            </a:r>
            <a:endParaRPr lang="sr-Latn-RS" sz="3600" b="0" strike="noStrike" spc="-1">
              <a:latin typeface="Arial"/>
            </a:endParaRPr>
          </a:p>
        </p:txBody>
      </p:sp>
      <p:sp>
        <p:nvSpPr>
          <p:cNvPr id="370" name="CustomShape 2"/>
          <p:cNvSpPr/>
          <p:nvPr/>
        </p:nvSpPr>
        <p:spPr>
          <a:xfrm>
            <a:off x="304920" y="2189520"/>
            <a:ext cx="9919080" cy="3834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Prisutan je veliki broj zemalja koje imaju konstantan rastući trend prihvatanja migranta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Te zemlje su suočene sa velikim administrativnim problemom evidentiranja ljudi, kao i sa brojnim problemima integracije migranata u društvo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 obzirom na dugoročna predviđanja razvoja ovog problema takve zemlje će morati da se suoče sa povećanim izdacima u javnom sektoru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SAD troši više novca na kontrolu migranata u zadnjih 17 godina – budžet vladinih agencija za kontrolu migracije je porastao sa 1,5 na 4,7 milijardi dolara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MIS sistem predstavlja efikasno i brzo rešenje mnogih administrativnih i logističkih zahteva koje migracija postavlja pred vlade svih država sveta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Najveći izazovi u promociji i primeni MIS sistema je spora i složena reakcija državnih organa na ovakve promene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Ovaj sistem predstavlja jedinstveno rešenje na tržištu koje do sada nije viđeno i time bi bio lider u ovoj oblasti</a:t>
            </a:r>
            <a:endParaRPr lang="sr-Latn-RS" sz="1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20840" y="288000"/>
            <a:ext cx="8824680" cy="107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sr-Latn-RS" sz="40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Značaj projekta:</a:t>
            </a:r>
            <a:endParaRPr lang="sr-Latn-RS" sz="4000" b="0" strike="noStrike" spc="-1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21200" y="1881720"/>
            <a:ext cx="4258800" cy="3950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Efikasnija integracija migranata u društvo i državu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Efikasnije vođenje statistike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Pružanje migrantima mogućnosti za ostvarivanje prava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Formiranje baze migranata kojom bi se omogućilo ponovno stupanje u kontakt razdvojenih članova porodice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Projekat olakšava administrativne poslove vladinim agencijama</a:t>
            </a:r>
            <a:endParaRPr lang="sr-Latn-RS" sz="1600" b="0" strike="noStrike" spc="-1">
              <a:latin typeface="Arial"/>
            </a:endParaRPr>
          </a:p>
          <a:p>
            <a:pPr marL="285840" indent="-2847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sr-Latn-RS" sz="16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Projekat pruža priliku korisnicima identifikacionih kartica da se bolje integrišu u društvo i da imaju direktan pristup proverenim informacijama od značaja</a:t>
            </a:r>
            <a:endParaRPr lang="sr-Latn-RS" sz="1600" b="0" strike="noStrike" spc="-1">
              <a:latin typeface="Arial"/>
            </a:endParaRP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4715640" y="1937160"/>
            <a:ext cx="7052400" cy="3966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CustomShape 1"/>
          <p:cNvSpPr/>
          <p:nvPr/>
        </p:nvSpPr>
        <p:spPr>
          <a:xfrm>
            <a:off x="163080" y="800280"/>
            <a:ext cx="12027960" cy="139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sr-Latn-RS" sz="4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Marketinške aktivnosti</a:t>
            </a:r>
            <a:endParaRPr lang="sr-Latn-RS" sz="4200" b="0" strike="noStrike" spc="-1">
              <a:latin typeface="Arial"/>
            </a:endParaRPr>
          </a:p>
        </p:txBody>
      </p:sp>
      <p:graphicFrame>
        <p:nvGraphicFramePr>
          <p:cNvPr id="375" name="Table 2"/>
          <p:cNvGraphicFramePr/>
          <p:nvPr/>
        </p:nvGraphicFramePr>
        <p:xfrm>
          <a:off x="1428480" y="1934280"/>
          <a:ext cx="9083520" cy="3347640"/>
        </p:xfrm>
        <a:graphic>
          <a:graphicData uri="http://schemas.openxmlformats.org/drawingml/2006/table">
            <a:tbl>
              <a:tblPr/>
              <a:tblGrid>
                <a:gridCol w="3026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6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9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64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Aktivnost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Datum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Budžet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Predstavljanje vladinim organizacijama na međunarodnim konferencijama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01.01.2023. - 01.08.2023.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10 000 EUR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Online reklame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01.01.2023. - 01.10.2023.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17 000 EUR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9640"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Reklamiranje proizvoda putem e-pošte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01.01.2023. - 01.12.2023.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r-Latn-RS" sz="1800" b="0" strike="noStrike" spc="-1">
                          <a:latin typeface="Arial"/>
                        </a:rPr>
                        <a:t>3 000 EUR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247</TotalTime>
  <Words>576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Century Gothic</vt:lpstr>
      <vt:lpstr>Symbol</vt:lpstr>
      <vt:lpstr>Wingdings</vt:lpstr>
      <vt:lpstr>Wingdings 3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MEHWO</dc:title>
  <dc:subject/>
  <dc:creator>Elektro Kosmet</dc:creator>
  <dc:description/>
  <cp:lastModifiedBy>Natalija Mitic</cp:lastModifiedBy>
  <cp:revision>33</cp:revision>
  <dcterms:created xsi:type="dcterms:W3CDTF">2019-04-13T16:00:27Z</dcterms:created>
  <dcterms:modified xsi:type="dcterms:W3CDTF">2020-06-12T19:48:36Z</dcterms:modified>
  <dc:language>sr-Latn-RS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